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96" r:id="rId1"/>
  </p:sldMasterIdLst>
  <p:sldIdLst>
    <p:sldId id="256" r:id="rId2"/>
    <p:sldId id="257" r:id="rId3"/>
    <p:sldId id="258" r:id="rId4"/>
    <p:sldId id="259" r:id="rId5"/>
    <p:sldId id="263" r:id="rId6"/>
    <p:sldId id="264" r:id="rId7"/>
    <p:sldId id="265" r:id="rId8"/>
    <p:sldId id="266" r:id="rId9"/>
    <p:sldId id="267" r:id="rId10"/>
    <p:sldId id="268" r:id="rId11"/>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14" name="عنوان 13"/>
          <p:cNvSpPr>
            <a:spLocks noGrp="1"/>
          </p:cNvSpPr>
          <p:nvPr>
            <p:ph type="ctrTitle"/>
          </p:nvPr>
        </p:nvSpPr>
        <p:spPr>
          <a:xfrm>
            <a:off x="1432560" y="359898"/>
            <a:ext cx="7406640" cy="1472184"/>
          </a:xfrm>
        </p:spPr>
        <p:txBody>
          <a:bodyPr anchor="b"/>
          <a:lstStyle>
            <a:lvl1pPr algn="l">
              <a:defRPr/>
            </a:lvl1pPr>
            <a:extLst/>
          </a:lstStyle>
          <a:p>
            <a:r>
              <a:rPr kumimoji="0" lang="ar-SA" smtClean="0"/>
              <a:t>انقر لتحرير نمط العنوان الرئيسي</a:t>
            </a:r>
            <a:endParaRPr kumimoji="0" lang="en-US"/>
          </a:p>
        </p:txBody>
      </p:sp>
      <p:sp>
        <p:nvSpPr>
          <p:cNvPr id="22" name="عنوان فرعي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ar-SA" smtClean="0"/>
              <a:t>انقر لتحرير نمط العنوان الثانوي الرئيسي</a:t>
            </a:r>
            <a:endParaRPr kumimoji="0" lang="en-US"/>
          </a:p>
        </p:txBody>
      </p:sp>
      <p:sp>
        <p:nvSpPr>
          <p:cNvPr id="7" name="عنصر نائب للتاريخ 6"/>
          <p:cNvSpPr>
            <a:spLocks noGrp="1"/>
          </p:cNvSpPr>
          <p:nvPr>
            <p:ph type="dt" sz="half" idx="10"/>
          </p:nvPr>
        </p:nvSpPr>
        <p:spPr/>
        <p:txBody>
          <a:bodyPr/>
          <a:lstStyle>
            <a:extLst/>
          </a:lstStyle>
          <a:p>
            <a:fld id="{07D134BF-12EC-4B18-AC90-582B8DDBE137}" type="datetimeFigureOut">
              <a:rPr lang="ar-IQ" smtClean="0"/>
              <a:t>19/03/1441</a:t>
            </a:fld>
            <a:endParaRPr lang="ar-IQ"/>
          </a:p>
        </p:txBody>
      </p:sp>
      <p:sp>
        <p:nvSpPr>
          <p:cNvPr id="20" name="عنصر نائب للتذييل 19"/>
          <p:cNvSpPr>
            <a:spLocks noGrp="1"/>
          </p:cNvSpPr>
          <p:nvPr>
            <p:ph type="ftr" sz="quarter" idx="11"/>
          </p:nvPr>
        </p:nvSpPr>
        <p:spPr/>
        <p:txBody>
          <a:bodyPr/>
          <a:lstStyle>
            <a:extLst/>
          </a:lstStyle>
          <a:p>
            <a:endParaRPr lang="ar-IQ"/>
          </a:p>
        </p:txBody>
      </p:sp>
      <p:sp>
        <p:nvSpPr>
          <p:cNvPr id="10" name="عنصر نائب لرقم الشريحة 9"/>
          <p:cNvSpPr>
            <a:spLocks noGrp="1"/>
          </p:cNvSpPr>
          <p:nvPr>
            <p:ph type="sldNum" sz="quarter" idx="12"/>
          </p:nvPr>
        </p:nvSpPr>
        <p:spPr/>
        <p:txBody>
          <a:bodyPr/>
          <a:lstStyle>
            <a:extLst/>
          </a:lstStyle>
          <a:p>
            <a:fld id="{1094B3AD-B085-4BE1-AAA6-EFC0BE9A0ADF}" type="slidenum">
              <a:rPr lang="ar-IQ" smtClean="0"/>
              <a:t>‹#›</a:t>
            </a:fld>
            <a:endParaRPr lang="ar-IQ"/>
          </a:p>
        </p:txBody>
      </p:sp>
      <p:sp>
        <p:nvSpPr>
          <p:cNvPr id="8" name="شكل بيضاوي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شكل بيضاوي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07D134BF-12EC-4B18-AC90-582B8DDBE137}" type="datetimeFigureOut">
              <a:rPr lang="ar-IQ" smtClean="0"/>
              <a:t>19/03/1441</a:t>
            </a:fld>
            <a:endParaRPr lang="ar-IQ"/>
          </a:p>
        </p:txBody>
      </p:sp>
      <p:sp>
        <p:nvSpPr>
          <p:cNvPr id="5" name="عنصر نائب للتذييل 4"/>
          <p:cNvSpPr>
            <a:spLocks noGrp="1"/>
          </p:cNvSpPr>
          <p:nvPr>
            <p:ph type="ftr" sz="quarter" idx="11"/>
          </p:nvPr>
        </p:nvSpPr>
        <p:spPr/>
        <p:txBody>
          <a:bodyPr/>
          <a:lstStyle>
            <a:extLst/>
          </a:lstStyle>
          <a:p>
            <a:endParaRPr lang="ar-IQ"/>
          </a:p>
        </p:txBody>
      </p:sp>
      <p:sp>
        <p:nvSpPr>
          <p:cNvPr id="6" name="عنصر نائب لرقم الشريحة 5"/>
          <p:cNvSpPr>
            <a:spLocks noGrp="1"/>
          </p:cNvSpPr>
          <p:nvPr>
            <p:ph type="sldNum" sz="quarter" idx="12"/>
          </p:nvPr>
        </p:nvSpPr>
        <p:spPr/>
        <p:txBody>
          <a:bodyPr/>
          <a:lstStyle>
            <a:extLst/>
          </a:lstStyle>
          <a:p>
            <a:fld id="{1094B3AD-B085-4BE1-AAA6-EFC0BE9A0ADF}"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858000" y="274639"/>
            <a:ext cx="1828800" cy="5851525"/>
          </a:xfrm>
        </p:spPr>
        <p:txBody>
          <a:bodyPr vert="eaVert"/>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1143000" y="274640"/>
            <a:ext cx="5562600" cy="5851525"/>
          </a:xfrm>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07D134BF-12EC-4B18-AC90-582B8DDBE137}" type="datetimeFigureOut">
              <a:rPr lang="ar-IQ" smtClean="0"/>
              <a:t>19/03/1441</a:t>
            </a:fld>
            <a:endParaRPr lang="ar-IQ"/>
          </a:p>
        </p:txBody>
      </p:sp>
      <p:sp>
        <p:nvSpPr>
          <p:cNvPr id="5" name="عنصر نائب للتذييل 4"/>
          <p:cNvSpPr>
            <a:spLocks noGrp="1"/>
          </p:cNvSpPr>
          <p:nvPr>
            <p:ph type="ftr" sz="quarter" idx="11"/>
          </p:nvPr>
        </p:nvSpPr>
        <p:spPr/>
        <p:txBody>
          <a:bodyPr/>
          <a:lstStyle>
            <a:extLst/>
          </a:lstStyle>
          <a:p>
            <a:endParaRPr lang="ar-IQ"/>
          </a:p>
        </p:txBody>
      </p:sp>
      <p:sp>
        <p:nvSpPr>
          <p:cNvPr id="6" name="عنصر نائب لرقم الشريحة 5"/>
          <p:cNvSpPr>
            <a:spLocks noGrp="1"/>
          </p:cNvSpPr>
          <p:nvPr>
            <p:ph type="sldNum" sz="quarter" idx="12"/>
          </p:nvPr>
        </p:nvSpPr>
        <p:spPr/>
        <p:txBody>
          <a:bodyPr/>
          <a:lstStyle>
            <a:extLst/>
          </a:lstStyle>
          <a:p>
            <a:fld id="{1094B3AD-B085-4BE1-AAA6-EFC0BE9A0ADF}"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07D134BF-12EC-4B18-AC90-582B8DDBE137}" type="datetimeFigureOut">
              <a:rPr lang="ar-IQ" smtClean="0"/>
              <a:t>19/03/1441</a:t>
            </a:fld>
            <a:endParaRPr lang="ar-IQ"/>
          </a:p>
        </p:txBody>
      </p:sp>
      <p:sp>
        <p:nvSpPr>
          <p:cNvPr id="5" name="عنصر نائب للتذييل 4"/>
          <p:cNvSpPr>
            <a:spLocks noGrp="1"/>
          </p:cNvSpPr>
          <p:nvPr>
            <p:ph type="ftr" sz="quarter" idx="11"/>
          </p:nvPr>
        </p:nvSpPr>
        <p:spPr/>
        <p:txBody>
          <a:bodyPr/>
          <a:lstStyle>
            <a:extLst/>
          </a:lstStyle>
          <a:p>
            <a:endParaRPr lang="ar-IQ"/>
          </a:p>
        </p:txBody>
      </p:sp>
      <p:sp>
        <p:nvSpPr>
          <p:cNvPr id="6" name="عنصر نائب لرقم الشريحة 5"/>
          <p:cNvSpPr>
            <a:spLocks noGrp="1"/>
          </p:cNvSpPr>
          <p:nvPr>
            <p:ph type="sldNum" sz="quarter" idx="12"/>
          </p:nvPr>
        </p:nvSpPr>
        <p:spPr/>
        <p:txBody>
          <a:bodyPr/>
          <a:lstStyle>
            <a:extLst/>
          </a:lstStyle>
          <a:p>
            <a:fld id="{1094B3AD-B085-4BE1-AAA6-EFC0BE9A0ADF}" type="slidenum">
              <a:rPr lang="ar-IQ" smtClean="0"/>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spTree>
      <p:nvGrpSpPr>
        <p:cNvPr id="1" name=""/>
        <p:cNvGrpSpPr/>
        <p:nvPr/>
      </p:nvGrpSpPr>
      <p:grpSpPr>
        <a:xfrm>
          <a:off x="0" y="0"/>
          <a:ext cx="0" cy="0"/>
          <a:chOff x="0" y="0"/>
          <a:chExt cx="0" cy="0"/>
        </a:xfrm>
      </p:grpSpPr>
      <p:sp>
        <p:nvSpPr>
          <p:cNvPr id="7" name="مستطيل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عنوان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extLst/>
          </a:lstStyle>
          <a:p>
            <a:fld id="{07D134BF-12EC-4B18-AC90-582B8DDBE137}" type="datetimeFigureOut">
              <a:rPr lang="ar-IQ" smtClean="0"/>
              <a:t>19/03/1441</a:t>
            </a:fld>
            <a:endParaRPr lang="ar-IQ"/>
          </a:p>
        </p:txBody>
      </p:sp>
      <p:sp>
        <p:nvSpPr>
          <p:cNvPr id="5" name="عنصر نائب للتذييل 4"/>
          <p:cNvSpPr>
            <a:spLocks noGrp="1"/>
          </p:cNvSpPr>
          <p:nvPr>
            <p:ph type="ftr" sz="quarter" idx="11"/>
          </p:nvPr>
        </p:nvSpPr>
        <p:spPr/>
        <p:txBody>
          <a:bodyPr/>
          <a:lstStyle>
            <a:extLst/>
          </a:lstStyle>
          <a:p>
            <a:endParaRPr lang="ar-IQ"/>
          </a:p>
        </p:txBody>
      </p:sp>
      <p:sp>
        <p:nvSpPr>
          <p:cNvPr id="6" name="عنصر نائب لرقم الشريحة 5"/>
          <p:cNvSpPr>
            <a:spLocks noGrp="1"/>
          </p:cNvSpPr>
          <p:nvPr>
            <p:ph type="sldNum" sz="quarter" idx="12"/>
          </p:nvPr>
        </p:nvSpPr>
        <p:spPr/>
        <p:txBody>
          <a:bodyPr/>
          <a:lstStyle>
            <a:extLst/>
          </a:lstStyle>
          <a:p>
            <a:fld id="{1094B3AD-B085-4BE1-AAA6-EFC0BE9A0ADF}" type="slidenum">
              <a:rPr lang="ar-IQ" smtClean="0"/>
              <a:t>‹#›</a:t>
            </a:fld>
            <a:endParaRPr lang="ar-IQ"/>
          </a:p>
        </p:txBody>
      </p:sp>
      <p:sp>
        <p:nvSpPr>
          <p:cNvPr id="10" name="مستطيل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شكل بيضاوي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شكل بيضاوي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74320"/>
            <a:ext cx="7498080" cy="1143000"/>
          </a:xfrm>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07D134BF-12EC-4B18-AC90-582B8DDBE137}" type="datetimeFigureOut">
              <a:rPr lang="ar-IQ" smtClean="0"/>
              <a:t>19/03/1441</a:t>
            </a:fld>
            <a:endParaRPr lang="ar-IQ"/>
          </a:p>
        </p:txBody>
      </p:sp>
      <p:sp>
        <p:nvSpPr>
          <p:cNvPr id="6" name="عنصر نائب للتذييل 5"/>
          <p:cNvSpPr>
            <a:spLocks noGrp="1"/>
          </p:cNvSpPr>
          <p:nvPr>
            <p:ph type="ftr" sz="quarter" idx="11"/>
          </p:nvPr>
        </p:nvSpPr>
        <p:spPr/>
        <p:txBody>
          <a:bodyPr/>
          <a:lstStyle>
            <a:extLst/>
          </a:lstStyle>
          <a:p>
            <a:endParaRPr lang="ar-IQ"/>
          </a:p>
        </p:txBody>
      </p:sp>
      <p:sp>
        <p:nvSpPr>
          <p:cNvPr id="7" name="عنصر نائب لرقم الشريحة 6"/>
          <p:cNvSpPr>
            <a:spLocks noGrp="1"/>
          </p:cNvSpPr>
          <p:nvPr>
            <p:ph type="sldNum" sz="quarter" idx="12"/>
          </p:nvPr>
        </p:nvSpPr>
        <p:spPr/>
        <p:txBody>
          <a:bodyPr/>
          <a:lstStyle>
            <a:extLst/>
          </a:lstStyle>
          <a:p>
            <a:fld id="{1094B3AD-B085-4BE1-AAA6-EFC0BE9A0ADF}" type="slidenum">
              <a:rPr lang="ar-IQ" smtClean="0"/>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extLst/>
          </a:lstStyle>
          <a:p>
            <a:fld id="{07D134BF-12EC-4B18-AC90-582B8DDBE137}" type="datetimeFigureOut">
              <a:rPr lang="ar-IQ" smtClean="0"/>
              <a:t>19/03/1441</a:t>
            </a:fld>
            <a:endParaRPr lang="ar-IQ"/>
          </a:p>
        </p:txBody>
      </p:sp>
      <p:sp>
        <p:nvSpPr>
          <p:cNvPr id="8" name="عنصر نائب للتذييل 7"/>
          <p:cNvSpPr>
            <a:spLocks noGrp="1"/>
          </p:cNvSpPr>
          <p:nvPr>
            <p:ph type="ftr" sz="quarter" idx="11"/>
          </p:nvPr>
        </p:nvSpPr>
        <p:spPr/>
        <p:txBody>
          <a:bodyPr/>
          <a:lstStyle>
            <a:extLst/>
          </a:lstStyle>
          <a:p>
            <a:endParaRPr lang="ar-IQ"/>
          </a:p>
        </p:txBody>
      </p:sp>
      <p:sp>
        <p:nvSpPr>
          <p:cNvPr id="9" name="عنصر نائب لرقم الشريحة 8"/>
          <p:cNvSpPr>
            <a:spLocks noGrp="1"/>
          </p:cNvSpPr>
          <p:nvPr>
            <p:ph type="sldNum" sz="quarter" idx="12"/>
          </p:nvPr>
        </p:nvSpPr>
        <p:spPr/>
        <p:txBody>
          <a:bodyPr/>
          <a:lstStyle>
            <a:extLst/>
          </a:lstStyle>
          <a:p>
            <a:fld id="{1094B3AD-B085-4BE1-AAA6-EFC0BE9A0ADF}" type="slidenum">
              <a:rPr lang="ar-IQ" smtClean="0"/>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74320"/>
            <a:ext cx="7498080" cy="1143000"/>
          </a:xfrm>
        </p:spPr>
        <p:txBody>
          <a:bodyPr anchor="ctr"/>
          <a:lstStyle>
            <a:extLst/>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extLst/>
          </a:lstStyle>
          <a:p>
            <a:fld id="{07D134BF-12EC-4B18-AC90-582B8DDBE137}" type="datetimeFigureOut">
              <a:rPr lang="ar-IQ" smtClean="0"/>
              <a:t>19/03/1441</a:t>
            </a:fld>
            <a:endParaRPr lang="ar-IQ"/>
          </a:p>
        </p:txBody>
      </p:sp>
      <p:sp>
        <p:nvSpPr>
          <p:cNvPr id="4" name="عنصر نائب للتذييل 3"/>
          <p:cNvSpPr>
            <a:spLocks noGrp="1"/>
          </p:cNvSpPr>
          <p:nvPr>
            <p:ph type="ftr" sz="quarter" idx="11"/>
          </p:nvPr>
        </p:nvSpPr>
        <p:spPr/>
        <p:txBody>
          <a:bodyPr/>
          <a:lstStyle>
            <a:extLst/>
          </a:lstStyle>
          <a:p>
            <a:endParaRPr lang="ar-IQ"/>
          </a:p>
        </p:txBody>
      </p:sp>
      <p:sp>
        <p:nvSpPr>
          <p:cNvPr id="5" name="عنصر نائب لرقم الشريحة 4"/>
          <p:cNvSpPr>
            <a:spLocks noGrp="1"/>
          </p:cNvSpPr>
          <p:nvPr>
            <p:ph type="sldNum" sz="quarter" idx="12"/>
          </p:nvPr>
        </p:nvSpPr>
        <p:spPr/>
        <p:txBody>
          <a:bodyPr/>
          <a:lstStyle>
            <a:extLst/>
          </a:lstStyle>
          <a:p>
            <a:fld id="{1094B3AD-B085-4BE1-AAA6-EFC0BE9A0ADF}" type="slidenum">
              <a:rPr lang="ar-IQ" smtClean="0"/>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5" name="مستطيل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عنصر نائب للتاريخ 1"/>
          <p:cNvSpPr>
            <a:spLocks noGrp="1"/>
          </p:cNvSpPr>
          <p:nvPr>
            <p:ph type="dt" sz="half" idx="10"/>
          </p:nvPr>
        </p:nvSpPr>
        <p:spPr/>
        <p:txBody>
          <a:bodyPr/>
          <a:lstStyle>
            <a:extLst/>
          </a:lstStyle>
          <a:p>
            <a:fld id="{07D134BF-12EC-4B18-AC90-582B8DDBE137}" type="datetimeFigureOut">
              <a:rPr lang="ar-IQ" smtClean="0"/>
              <a:t>19/03/1441</a:t>
            </a:fld>
            <a:endParaRPr lang="ar-IQ"/>
          </a:p>
        </p:txBody>
      </p:sp>
      <p:sp>
        <p:nvSpPr>
          <p:cNvPr id="3" name="عنصر نائب للتذييل 2"/>
          <p:cNvSpPr>
            <a:spLocks noGrp="1"/>
          </p:cNvSpPr>
          <p:nvPr>
            <p:ph type="ftr" sz="quarter" idx="11"/>
          </p:nvPr>
        </p:nvSpPr>
        <p:spPr/>
        <p:txBody>
          <a:bodyPr/>
          <a:lstStyle>
            <a:extLst/>
          </a:lstStyle>
          <a:p>
            <a:endParaRPr lang="ar-IQ"/>
          </a:p>
        </p:txBody>
      </p:sp>
      <p:sp>
        <p:nvSpPr>
          <p:cNvPr id="4" name="عنصر نائب لرقم الشريحة 3"/>
          <p:cNvSpPr>
            <a:spLocks noGrp="1"/>
          </p:cNvSpPr>
          <p:nvPr>
            <p:ph type="sldNum" sz="quarter" idx="12"/>
          </p:nvPr>
        </p:nvSpPr>
        <p:spPr/>
        <p:txBody>
          <a:bodyPr/>
          <a:lstStyle>
            <a:extLst/>
          </a:lstStyle>
          <a:p>
            <a:fld id="{1094B3AD-B085-4BE1-AAA6-EFC0BE9A0ADF}" type="slidenum">
              <a:rPr lang="ar-IQ" smtClean="0"/>
              <a:t>‹#›</a:t>
            </a:fld>
            <a:endParaRPr lang="ar-IQ"/>
          </a:p>
        </p:txBody>
      </p:sp>
      <p:sp>
        <p:nvSpPr>
          <p:cNvPr id="6" name="مستطيل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07D134BF-12EC-4B18-AC90-582B8DDBE137}" type="datetimeFigureOut">
              <a:rPr lang="ar-IQ" smtClean="0"/>
              <a:t>19/03/1441</a:t>
            </a:fld>
            <a:endParaRPr lang="ar-IQ"/>
          </a:p>
        </p:txBody>
      </p:sp>
      <p:sp>
        <p:nvSpPr>
          <p:cNvPr id="6" name="عنصر نائب للتذييل 5"/>
          <p:cNvSpPr>
            <a:spLocks noGrp="1"/>
          </p:cNvSpPr>
          <p:nvPr>
            <p:ph type="ftr" sz="quarter" idx="11"/>
          </p:nvPr>
        </p:nvSpPr>
        <p:spPr/>
        <p:txBody>
          <a:bodyPr/>
          <a:lstStyle>
            <a:extLst/>
          </a:lstStyle>
          <a:p>
            <a:endParaRPr lang="ar-IQ"/>
          </a:p>
        </p:txBody>
      </p:sp>
      <p:sp>
        <p:nvSpPr>
          <p:cNvPr id="7" name="عنصر نائب لرقم الشريحة 6"/>
          <p:cNvSpPr>
            <a:spLocks noGrp="1"/>
          </p:cNvSpPr>
          <p:nvPr>
            <p:ph type="sldNum" sz="quarter" idx="12"/>
          </p:nvPr>
        </p:nvSpPr>
        <p:spPr/>
        <p:txBody>
          <a:bodyPr/>
          <a:lstStyle>
            <a:extLst/>
          </a:lstStyle>
          <a:p>
            <a:fld id="{1094B3AD-B085-4BE1-AAA6-EFC0BE9A0ADF}" type="slidenum">
              <a:rPr lang="ar-IQ" smtClean="0"/>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ar-SA" smtClean="0"/>
              <a:t>انقر لتحرير نمط العنوان الرئيسي</a:t>
            </a:r>
            <a:endParaRPr kumimoji="0" lang="en-US"/>
          </a:p>
        </p:txBody>
      </p:sp>
      <p:sp>
        <p:nvSpPr>
          <p:cNvPr id="5" name="عنصر نائب للتاريخ 4"/>
          <p:cNvSpPr>
            <a:spLocks noGrp="1"/>
          </p:cNvSpPr>
          <p:nvPr>
            <p:ph type="dt" sz="half" idx="10"/>
          </p:nvPr>
        </p:nvSpPr>
        <p:spPr/>
        <p:txBody>
          <a:bodyPr/>
          <a:lstStyle>
            <a:extLst/>
          </a:lstStyle>
          <a:p>
            <a:fld id="{07D134BF-12EC-4B18-AC90-582B8DDBE137}" type="datetimeFigureOut">
              <a:rPr lang="ar-IQ" smtClean="0"/>
              <a:t>19/03/1441</a:t>
            </a:fld>
            <a:endParaRPr lang="ar-IQ"/>
          </a:p>
        </p:txBody>
      </p:sp>
      <p:sp>
        <p:nvSpPr>
          <p:cNvPr id="6" name="عنصر نائب للتذييل 5"/>
          <p:cNvSpPr>
            <a:spLocks noGrp="1"/>
          </p:cNvSpPr>
          <p:nvPr>
            <p:ph type="ftr" sz="quarter" idx="11"/>
          </p:nvPr>
        </p:nvSpPr>
        <p:spPr/>
        <p:txBody>
          <a:bodyPr/>
          <a:lstStyle>
            <a:extLst/>
          </a:lstStyle>
          <a:p>
            <a:endParaRPr lang="ar-IQ"/>
          </a:p>
        </p:txBody>
      </p:sp>
      <p:sp>
        <p:nvSpPr>
          <p:cNvPr id="7" name="عنصر نائب لرقم الشريحة 6"/>
          <p:cNvSpPr>
            <a:spLocks noGrp="1"/>
          </p:cNvSpPr>
          <p:nvPr>
            <p:ph type="sldNum" sz="quarter" idx="12"/>
          </p:nvPr>
        </p:nvSpPr>
        <p:spPr/>
        <p:txBody>
          <a:bodyPr/>
          <a:lstStyle>
            <a:extLst/>
          </a:lstStyle>
          <a:p>
            <a:fld id="{1094B3AD-B085-4BE1-AAA6-EFC0BE9A0ADF}" type="slidenum">
              <a:rPr lang="ar-IQ" smtClean="0"/>
              <a:t>‹#›</a:t>
            </a:fld>
            <a:endParaRPr lang="ar-IQ"/>
          </a:p>
        </p:txBody>
      </p:sp>
      <p:sp>
        <p:nvSpPr>
          <p:cNvPr id="8" name="مستطيل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عنصر نائب للصورة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ar-SA" smtClean="0"/>
              <a:t>انقر فوق الأيقونة لإضافة صورة</a:t>
            </a:r>
            <a:endParaRPr kumimoji="0" lang="en-US" dirty="0"/>
          </a:p>
        </p:txBody>
      </p:sp>
      <p:sp>
        <p:nvSpPr>
          <p:cNvPr id="9" name="مخطط انسيابي: معالجة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مخطط انسيابي: معالجة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عنصر نائب للنص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ar-SA" smtClean="0"/>
              <a:t>انقر لتحرير أنماط النص الرئيسي</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دائري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شكل بيضاوي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دائرة مجوفة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مستطيل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عنصر نائب للعنوان 4"/>
          <p:cNvSpPr>
            <a:spLocks noGrp="1"/>
          </p:cNvSpPr>
          <p:nvPr>
            <p:ph type="title"/>
          </p:nvPr>
        </p:nvSpPr>
        <p:spPr>
          <a:xfrm>
            <a:off x="1435608" y="274638"/>
            <a:ext cx="7498080" cy="1143000"/>
          </a:xfrm>
          <a:prstGeom prst="rect">
            <a:avLst/>
          </a:prstGeom>
        </p:spPr>
        <p:txBody>
          <a:bodyPr anchor="ctr">
            <a:normAutofit/>
          </a:bodyPr>
          <a:lstStyle>
            <a:extLst/>
          </a:lstStyle>
          <a:p>
            <a:r>
              <a:rPr kumimoji="0" lang="ar-SA" smtClean="0"/>
              <a:t>انقر لتحرير نمط العنوان الرئيسي</a:t>
            </a:r>
            <a:endParaRPr kumimoji="0" lang="en-US"/>
          </a:p>
        </p:txBody>
      </p:sp>
      <p:sp>
        <p:nvSpPr>
          <p:cNvPr id="9" name="عنصر نائب للنص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24" name="عنصر نائب للتاريخ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07D134BF-12EC-4B18-AC90-582B8DDBE137}" type="datetimeFigureOut">
              <a:rPr lang="ar-IQ" smtClean="0"/>
              <a:t>19/03/1441</a:t>
            </a:fld>
            <a:endParaRPr lang="ar-IQ"/>
          </a:p>
        </p:txBody>
      </p:sp>
      <p:sp>
        <p:nvSpPr>
          <p:cNvPr id="10" name="عنصر نائب للتذييل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ar-IQ"/>
          </a:p>
        </p:txBody>
      </p:sp>
      <p:sp>
        <p:nvSpPr>
          <p:cNvPr id="22" name="عنصر نائب لرقم الشريحة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1094B3AD-B085-4BE1-AAA6-EFC0BE9A0ADF}" type="slidenum">
              <a:rPr lang="ar-IQ" smtClean="0"/>
              <a:t>‹#›</a:t>
            </a:fld>
            <a:endParaRPr lang="ar-IQ"/>
          </a:p>
        </p:txBody>
      </p:sp>
      <p:sp>
        <p:nvSpPr>
          <p:cNvPr id="15" name="مستطيل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971600" y="2636912"/>
            <a:ext cx="7128792" cy="792088"/>
          </a:xfrm>
        </p:spPr>
        <p:txBody>
          <a:bodyPr>
            <a:noAutofit/>
          </a:bodyPr>
          <a:lstStyle/>
          <a:p>
            <a:pPr>
              <a:lnSpc>
                <a:spcPct val="115000"/>
              </a:lnSpc>
            </a:pPr>
            <a:r>
              <a:rPr lang="ar-IQ" sz="5400" dirty="0" smtClean="0">
                <a:solidFill>
                  <a:srgbClr val="0070C0"/>
                </a:solidFill>
                <a:cs typeface="+mn-cs"/>
              </a:rPr>
              <a:t>نظرية كورت ليفين</a:t>
            </a:r>
            <a:endParaRPr lang="ar-IQ" sz="5400" dirty="0">
              <a:solidFill>
                <a:srgbClr val="0070C0"/>
              </a:solidFill>
              <a:cs typeface="+mn-cs"/>
            </a:endParaRPr>
          </a:p>
        </p:txBody>
      </p:sp>
      <p:sp>
        <p:nvSpPr>
          <p:cNvPr id="3" name="عنوان فرعي 2"/>
          <p:cNvSpPr>
            <a:spLocks noGrp="1"/>
          </p:cNvSpPr>
          <p:nvPr>
            <p:ph type="subTitle" idx="1"/>
          </p:nvPr>
        </p:nvSpPr>
        <p:spPr>
          <a:xfrm>
            <a:off x="2051720" y="4437112"/>
            <a:ext cx="6840760" cy="1296144"/>
          </a:xfrm>
        </p:spPr>
        <p:txBody>
          <a:bodyPr>
            <a:noAutofit/>
          </a:bodyPr>
          <a:lstStyle/>
          <a:p>
            <a:pPr>
              <a:lnSpc>
                <a:spcPct val="115000"/>
              </a:lnSpc>
            </a:pPr>
            <a:r>
              <a:rPr lang="ar-IQ" sz="3600" b="1" dirty="0" smtClean="0">
                <a:solidFill>
                  <a:schemeClr val="tx1"/>
                </a:solidFill>
                <a:effectLst/>
                <a:latin typeface="Simplified Arabic"/>
                <a:ea typeface="Calibri"/>
                <a:cs typeface="Ali-A-Samik"/>
              </a:rPr>
              <a:t>الاستاذ المساعد الدكتور (اياد هاشم محمد)</a:t>
            </a:r>
            <a:endParaRPr lang="en-US" sz="2400" b="1" dirty="0">
              <a:solidFill>
                <a:schemeClr val="tx1"/>
              </a:solidFill>
              <a:ea typeface="Calibri"/>
              <a:cs typeface="Arial"/>
            </a:endParaRPr>
          </a:p>
          <a:p>
            <a:endParaRPr lang="ar-IQ" sz="2400" dirty="0">
              <a:solidFill>
                <a:schemeClr val="tx1"/>
              </a:solidFill>
            </a:endParaRPr>
          </a:p>
        </p:txBody>
      </p:sp>
      <p:pic>
        <p:nvPicPr>
          <p:cNvPr id="5" name="صورة 4"/>
          <p:cNvPicPr/>
          <p:nvPr/>
        </p:nvPicPr>
        <p:blipFill>
          <a:blip r:embed="rId2">
            <a:extLst>
              <a:ext uri="{28A0092B-C50C-407E-A947-70E740481C1C}">
                <a14:useLocalDpi xmlns:a14="http://schemas.microsoft.com/office/drawing/2010/main" val="0"/>
              </a:ext>
            </a:extLst>
          </a:blip>
          <a:stretch>
            <a:fillRect/>
          </a:stretch>
        </p:blipFill>
        <p:spPr>
          <a:xfrm>
            <a:off x="827584" y="463699"/>
            <a:ext cx="1357630" cy="1381125"/>
          </a:xfrm>
          <a:prstGeom prst="rect">
            <a:avLst/>
          </a:prstGeom>
        </p:spPr>
      </p:pic>
      <p:sp>
        <p:nvSpPr>
          <p:cNvPr id="6" name="مربع نص 5"/>
          <p:cNvSpPr txBox="1"/>
          <p:nvPr/>
        </p:nvSpPr>
        <p:spPr>
          <a:xfrm>
            <a:off x="5436096" y="332656"/>
            <a:ext cx="3240360" cy="1047979"/>
          </a:xfrm>
          <a:prstGeom prst="rect">
            <a:avLst/>
          </a:prstGeom>
          <a:noFill/>
        </p:spPr>
        <p:txBody>
          <a:bodyPr wrap="square" rtlCol="1">
            <a:spAutoFit/>
          </a:bodyPr>
          <a:lstStyle/>
          <a:p>
            <a:pPr algn="ctr">
              <a:lnSpc>
                <a:spcPct val="115000"/>
              </a:lnSpc>
            </a:pPr>
            <a:r>
              <a:rPr lang="ar-IQ" dirty="0" smtClean="0">
                <a:ea typeface="Calibri"/>
                <a:cs typeface="Ali-A-Samik"/>
              </a:rPr>
              <a:t>     </a:t>
            </a:r>
            <a:r>
              <a:rPr lang="ar-IQ" b="1" dirty="0" smtClean="0">
                <a:ea typeface="Calibri"/>
                <a:cs typeface="Ali-A-Samik"/>
              </a:rPr>
              <a:t>جامعة </a:t>
            </a:r>
            <a:r>
              <a:rPr lang="ar-IQ" b="1" dirty="0">
                <a:ea typeface="Calibri"/>
                <a:cs typeface="Ali-A-Samik"/>
              </a:rPr>
              <a:t>ديالى </a:t>
            </a:r>
            <a:endParaRPr lang="en-US" sz="1050" b="1" dirty="0">
              <a:ea typeface="Calibri"/>
              <a:cs typeface="Arial"/>
            </a:endParaRPr>
          </a:p>
          <a:p>
            <a:pPr algn="ctr">
              <a:lnSpc>
                <a:spcPct val="115000"/>
              </a:lnSpc>
            </a:pPr>
            <a:r>
              <a:rPr lang="ar-IQ" b="1" dirty="0">
                <a:ea typeface="Calibri"/>
                <a:cs typeface="Ali-A-Samik"/>
              </a:rPr>
              <a:t>         كلية التربية للعلوم الانسانية </a:t>
            </a:r>
            <a:endParaRPr lang="en-US" sz="1050" b="1" dirty="0">
              <a:ea typeface="Calibri"/>
              <a:cs typeface="Arial"/>
            </a:endParaRPr>
          </a:p>
          <a:p>
            <a:pPr algn="ctr">
              <a:lnSpc>
                <a:spcPct val="115000"/>
              </a:lnSpc>
            </a:pPr>
            <a:r>
              <a:rPr lang="ar-IQ" b="1" dirty="0">
                <a:ea typeface="Calibri"/>
                <a:cs typeface="Ali-A-Samik"/>
              </a:rPr>
              <a:t>        قسم العلوم التربوية والنفسية </a:t>
            </a:r>
            <a:endParaRPr lang="en-US" sz="1050" b="1" dirty="0">
              <a:ea typeface="Calibri"/>
              <a:cs typeface="Arial"/>
            </a:endParaRPr>
          </a:p>
        </p:txBody>
      </p:sp>
    </p:spTree>
    <p:extLst>
      <p:ext uri="{BB962C8B-B14F-4D97-AF65-F5344CB8AC3E}">
        <p14:creationId xmlns:p14="http://schemas.microsoft.com/office/powerpoint/2010/main" val="388202033"/>
      </p:ext>
    </p:extLst>
  </p:cSld>
  <p:clrMapOvr>
    <a:masterClrMapping/>
  </p:clrMapOvr>
  <mc:AlternateContent xmlns:mc="http://schemas.openxmlformats.org/markup-compatibility/2006" xmlns:p14="http://schemas.microsoft.com/office/powerpoint/2010/main">
    <mc:Choice Requires="p14">
      <p:transition spd="slow" p14:dur="4500">
        <p14:vortex/>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51520" y="260648"/>
            <a:ext cx="8568952" cy="6192688"/>
          </a:xfrm>
        </p:spPr>
        <p:txBody>
          <a:bodyPr>
            <a:noAutofit/>
          </a:bodyPr>
          <a:lstStyle/>
          <a:p>
            <a:pPr marL="0" indent="0" algn="r" rtl="1">
              <a:buNone/>
            </a:pPr>
            <a:r>
              <a:rPr lang="ar-IQ" sz="2800"/>
              <a:t>ويهتم ليفين فيما يختص بالتعرف على الخصائص الكلية للموقف بالعوامل المؤثرة وقت حدوث السلوك يعتقد أنها هي التي ستحدد بطريقة مباشرة وتخضع للمؤثرات والقوى الموجودة فهي تتحكم وتختار من بين القوى الخبرات الماضية ما يتفق مع حاجات اللحظة التي يحدث فيها السلوك التعليمي</a:t>
            </a:r>
            <a:endParaRPr lang="ar-IQ" sz="2800" dirty="0">
              <a:solidFill>
                <a:schemeClr val="tx1"/>
              </a:solidFill>
            </a:endParaRPr>
          </a:p>
        </p:txBody>
      </p:sp>
    </p:spTree>
    <p:extLst>
      <p:ext uri="{BB962C8B-B14F-4D97-AF65-F5344CB8AC3E}">
        <p14:creationId xmlns:p14="http://schemas.microsoft.com/office/powerpoint/2010/main" val="1102894175"/>
      </p:ext>
    </p:extLst>
  </p:cSld>
  <p:clrMapOvr>
    <a:masterClrMapping/>
  </p:clrMapOvr>
  <mc:AlternateContent xmlns:mc="http://schemas.openxmlformats.org/markup-compatibility/2006" xmlns:p14="http://schemas.microsoft.com/office/powerpoint/2010/main">
    <mc:Choice Requires="p14">
      <p:transition spd="slow" p14:dur="4250">
        <p14:shred/>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51520" y="404664"/>
            <a:ext cx="8568952" cy="6192688"/>
          </a:xfrm>
        </p:spPr>
        <p:txBody>
          <a:bodyPr>
            <a:noAutofit/>
          </a:bodyPr>
          <a:lstStyle/>
          <a:p>
            <a:pPr marL="0" indent="0" algn="justLow" rtl="1">
              <a:buNone/>
            </a:pPr>
            <a:endParaRPr lang="en-US" sz="2400" dirty="0" smtClean="0"/>
          </a:p>
          <a:p>
            <a:pPr marL="0" indent="0" algn="justLow" rtl="1">
              <a:buNone/>
            </a:pPr>
            <a:r>
              <a:rPr lang="ar-IQ" sz="2400" dirty="0" smtClean="0"/>
              <a:t>كيف </a:t>
            </a:r>
            <a:r>
              <a:rPr lang="ar-IQ" sz="2400" dirty="0"/>
              <a:t>يتم التعلم</a:t>
            </a:r>
          </a:p>
          <a:p>
            <a:pPr marL="0" indent="0" algn="justLow" rtl="1">
              <a:buNone/>
            </a:pPr>
            <a:r>
              <a:rPr lang="ar-IQ" sz="2400" dirty="0"/>
              <a:t>إن من أهم الفروض التي قامت عليها نظرية المجال هي:</a:t>
            </a:r>
          </a:p>
          <a:p>
            <a:pPr marL="0" indent="0" algn="justLow" rtl="1">
              <a:buNone/>
            </a:pPr>
            <a:r>
              <a:rPr lang="ar-IQ" sz="2400" dirty="0"/>
              <a:t>1.	جميع الحوادث والمعارف في هذا الكون تحدث دائماً في مجال معين.</a:t>
            </a:r>
          </a:p>
          <a:p>
            <a:pPr marL="0" indent="0" algn="justLow" rtl="1">
              <a:buNone/>
            </a:pPr>
            <a:r>
              <a:rPr lang="ar-IQ" sz="2400" dirty="0"/>
              <a:t>2.	كل مجال له خصائص وتركيب خاص تفسير الحوادث المحلية في نطاقه.</a:t>
            </a:r>
          </a:p>
          <a:p>
            <a:pPr marL="0" indent="0" algn="justLow" rtl="1">
              <a:buNone/>
            </a:pPr>
            <a:r>
              <a:rPr lang="ar-IQ" sz="2400" dirty="0"/>
              <a:t>3.	خصائص أي عنصر من عناصر مجال معين ترجع إلى قوى المجال المختلفة المؤثرة عليها</a:t>
            </a:r>
          </a:p>
          <a:p>
            <a:pPr marL="0" indent="0" algn="justLow" rtl="1">
              <a:buNone/>
            </a:pPr>
            <a:r>
              <a:rPr lang="ar-IQ" sz="2400" dirty="0"/>
              <a:t>4.	الحاضر أهم في الواقع من الماضي والمستقبل.</a:t>
            </a:r>
          </a:p>
          <a:p>
            <a:pPr marL="0" indent="0" algn="justLow" rtl="1">
              <a:buNone/>
            </a:pPr>
            <a:r>
              <a:rPr lang="ar-IQ" sz="2400" dirty="0"/>
              <a:t>5.	المجال الحيوي للفرد نتيجة تفاعل قوة ناتجة من طبيعة تركيب الموقف نفسه وتنظيم </a:t>
            </a:r>
            <a:r>
              <a:rPr lang="ar-IQ" sz="2400" dirty="0" err="1"/>
              <a:t>مابه</a:t>
            </a:r>
            <a:r>
              <a:rPr lang="ar-IQ" sz="2400" dirty="0"/>
              <a:t> من علاقات</a:t>
            </a:r>
          </a:p>
          <a:p>
            <a:pPr marL="0" indent="0" algn="justLow" rtl="1">
              <a:buNone/>
            </a:pPr>
            <a:r>
              <a:rPr lang="ar-IQ" sz="2400" dirty="0"/>
              <a:t> </a:t>
            </a:r>
            <a:endParaRPr lang="ar-IQ" sz="2400" dirty="0">
              <a:solidFill>
                <a:schemeClr val="tx1"/>
              </a:solidFill>
            </a:endParaRPr>
          </a:p>
        </p:txBody>
      </p:sp>
    </p:spTree>
    <p:extLst>
      <p:ext uri="{BB962C8B-B14F-4D97-AF65-F5344CB8AC3E}">
        <p14:creationId xmlns:p14="http://schemas.microsoft.com/office/powerpoint/2010/main" val="316311521"/>
      </p:ext>
    </p:extLst>
  </p:cSld>
  <p:clrMapOvr>
    <a:masterClrMapping/>
  </p:clrMapOvr>
  <mc:AlternateContent xmlns:mc="http://schemas.openxmlformats.org/markup-compatibility/2006" xmlns:p14="http://schemas.microsoft.com/office/powerpoint/2010/main">
    <mc:Choice Requires="p14">
      <p:transition spd="slow" p14:dur="4250">
        <p14:shred/>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51520" y="404664"/>
            <a:ext cx="8568952" cy="6192688"/>
          </a:xfrm>
        </p:spPr>
        <p:txBody>
          <a:bodyPr>
            <a:noAutofit/>
          </a:bodyPr>
          <a:lstStyle/>
          <a:p>
            <a:pPr marL="0" indent="0" algn="just" rtl="1">
              <a:buNone/>
            </a:pPr>
            <a:r>
              <a:rPr lang="ar-IQ" dirty="0"/>
              <a:t>مقارنة نظرية ليفين مع بعض نظريات التعلم الاخرى</a:t>
            </a:r>
          </a:p>
          <a:p>
            <a:pPr marL="0" indent="0" algn="just" rtl="1">
              <a:buNone/>
            </a:pPr>
            <a:r>
              <a:rPr lang="ar-IQ" dirty="0"/>
              <a:t>أـ مع </a:t>
            </a:r>
            <a:r>
              <a:rPr lang="ar-IQ" dirty="0" err="1"/>
              <a:t>الجشطالت</a:t>
            </a:r>
            <a:r>
              <a:rPr lang="ar-IQ" dirty="0"/>
              <a:t> :تتفق نظرية المجال مع </a:t>
            </a:r>
            <a:r>
              <a:rPr lang="ar-IQ" dirty="0" err="1"/>
              <a:t>الجشطالت</a:t>
            </a:r>
            <a:r>
              <a:rPr lang="ar-IQ" dirty="0"/>
              <a:t> في نظرة كل منها الى الموقف الذي يجري فيه السلوك نظرة كلية ثم اخضاع هذا الموقف للتحليل إلى عناصره ومؤثراته المختلفة ، والجديد الذي أضافه ليفين إليها هو فكرة التخطيط </a:t>
            </a:r>
            <a:r>
              <a:rPr lang="ar-IQ" dirty="0" err="1"/>
              <a:t>التوبولوجي</a:t>
            </a:r>
            <a:r>
              <a:rPr lang="ar-IQ" dirty="0"/>
              <a:t> للمجال الذي يحدد كل عناصره .</a:t>
            </a:r>
          </a:p>
          <a:p>
            <a:pPr marL="0" indent="0" algn="just" rtl="1">
              <a:buNone/>
            </a:pPr>
            <a:r>
              <a:rPr lang="ar-IQ" dirty="0"/>
              <a:t>ويسمى ليفين المجال بحيز الحياة باعتبار أن كل مجال </a:t>
            </a:r>
            <a:r>
              <a:rPr lang="ar-IQ" dirty="0" err="1"/>
              <a:t>يواجهه</a:t>
            </a:r>
            <a:r>
              <a:rPr lang="ar-IQ" dirty="0"/>
              <a:t> الفرد يشكل حيزا من حياته ويخضه المرء في حركته من حيز إلى عوامل خارجية وعوامل داخلية تشمل خبرات الفرد والامه وأمانيه واتجاهاته وقيمه وقدراته .</a:t>
            </a:r>
          </a:p>
          <a:p>
            <a:pPr marL="0" indent="0" algn="just" rtl="1">
              <a:buNone/>
            </a:pPr>
            <a:endParaRPr lang="ar-IQ" dirty="0">
              <a:solidFill>
                <a:schemeClr val="tx1"/>
              </a:solidFill>
            </a:endParaRPr>
          </a:p>
        </p:txBody>
      </p:sp>
    </p:spTree>
    <p:extLst>
      <p:ext uri="{BB962C8B-B14F-4D97-AF65-F5344CB8AC3E}">
        <p14:creationId xmlns:p14="http://schemas.microsoft.com/office/powerpoint/2010/main" val="1967784549"/>
      </p:ext>
    </p:extLst>
  </p:cSld>
  <p:clrMapOvr>
    <a:masterClrMapping/>
  </p:clrMapOvr>
  <mc:AlternateContent xmlns:mc="http://schemas.openxmlformats.org/markup-compatibility/2006" xmlns:p14="http://schemas.microsoft.com/office/powerpoint/2010/main">
    <mc:Choice Requires="p14">
      <p:transition spd="slow" p14:dur="4250">
        <p14:shred/>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51520" y="404664"/>
            <a:ext cx="8568952" cy="6192688"/>
          </a:xfrm>
        </p:spPr>
        <p:txBody>
          <a:bodyPr>
            <a:noAutofit/>
          </a:bodyPr>
          <a:lstStyle/>
          <a:p>
            <a:pPr marL="0" indent="0" algn="r" rtl="1">
              <a:buNone/>
            </a:pPr>
            <a:r>
              <a:rPr lang="ar-IQ" sz="2400" dirty="0"/>
              <a:t>بـ ـ مع </a:t>
            </a:r>
            <a:r>
              <a:rPr lang="ar-IQ" sz="2400" dirty="0" err="1"/>
              <a:t>الشراطيين</a:t>
            </a:r>
            <a:r>
              <a:rPr lang="ar-IQ" sz="2400" dirty="0"/>
              <a:t> : تختلف نظرية المجال عن </a:t>
            </a:r>
            <a:r>
              <a:rPr lang="ar-IQ" sz="2400" dirty="0" err="1"/>
              <a:t>الاشراطيين</a:t>
            </a:r>
            <a:r>
              <a:rPr lang="ar-IQ" sz="2400" dirty="0"/>
              <a:t> بالنسبة للنظرة إلى السلوك </a:t>
            </a:r>
            <a:r>
              <a:rPr lang="ar-IQ" sz="2400" dirty="0" err="1"/>
              <a:t>فالمجاليون</a:t>
            </a:r>
            <a:r>
              <a:rPr lang="ar-IQ" sz="2400" dirty="0"/>
              <a:t> انتقدوا طريقة </a:t>
            </a:r>
            <a:r>
              <a:rPr lang="ar-IQ" sz="2400" dirty="0" err="1"/>
              <a:t>الاشراطيين</a:t>
            </a:r>
            <a:r>
              <a:rPr lang="ar-IQ" sz="2400" dirty="0"/>
              <a:t> في دراسة السلوك لأنها عنيت بالمظهر الخارجي للسلوك فقط دون الاهتمام بالقوى الكامنة في اعماق النفس ودون الإشارة إلى أن السلوك هو نتاج لتفاعل البيئتين الداخلية والخارجية للكائن </a:t>
            </a:r>
            <a:r>
              <a:rPr lang="ar-IQ" sz="2400" dirty="0" smtClean="0"/>
              <a:t>.</a:t>
            </a:r>
            <a:endParaRPr lang="en-US" sz="2400" dirty="0" smtClean="0"/>
          </a:p>
          <a:p>
            <a:pPr marL="0" indent="0" algn="r" rtl="1">
              <a:buNone/>
            </a:pPr>
            <a:endParaRPr lang="ar-IQ" sz="2400" dirty="0"/>
          </a:p>
          <a:p>
            <a:pPr marL="0" indent="0" algn="r" rtl="1">
              <a:buNone/>
            </a:pPr>
            <a:r>
              <a:rPr lang="ar-IQ" sz="2400" dirty="0"/>
              <a:t>ج ـ مقارنة بين النظريات الترابطية والمجالية وتتناول هذه المقارنة النقاط التالية:</a:t>
            </a:r>
          </a:p>
          <a:p>
            <a:pPr marL="0" indent="0" algn="r" rtl="1">
              <a:buNone/>
            </a:pPr>
            <a:r>
              <a:rPr lang="ar-IQ" sz="2400" dirty="0"/>
              <a:t>1.	وجهة النظر التي يفحص بها الترابطي : يركز الترابطيون اهتمامهم في علاقة الأحياء بالأشياء فهم يلاحظون كيف يتصرف الشخص حيال الأشياء الجانبية(الطالب حيال مادة الدراسة مثلا)</a:t>
            </a:r>
          </a:p>
          <a:p>
            <a:pPr marL="0" indent="0" algn="r" rtl="1">
              <a:buNone/>
            </a:pPr>
            <a:r>
              <a:rPr lang="ar-IQ" sz="2400" dirty="0"/>
              <a:t>أما </a:t>
            </a:r>
            <a:r>
              <a:rPr lang="ar-IQ" sz="2400" dirty="0" err="1"/>
              <a:t>المجاليون</a:t>
            </a:r>
            <a:r>
              <a:rPr lang="ar-IQ" sz="2400" dirty="0"/>
              <a:t> فيركزون اهتمامهم في العلاقات بين الأحياء والأحياء بالإضافة إلى العلاقات الأخرى .</a:t>
            </a:r>
          </a:p>
          <a:p>
            <a:pPr marL="0" indent="0" algn="r" rtl="1">
              <a:buNone/>
            </a:pPr>
            <a:r>
              <a:rPr lang="ar-IQ" sz="2400" dirty="0"/>
              <a:t>كما أن المثير عند الترابطي بسيط وواحد بينما يستجيب المتعلم حسب نظرية المجال لعدد كبير من المثيرات.</a:t>
            </a:r>
          </a:p>
          <a:p>
            <a:pPr marL="0" indent="0" algn="r" rtl="1">
              <a:buNone/>
            </a:pPr>
            <a:endParaRPr lang="ar-IQ" sz="2400" dirty="0">
              <a:solidFill>
                <a:schemeClr val="tx1"/>
              </a:solidFill>
            </a:endParaRPr>
          </a:p>
        </p:txBody>
      </p:sp>
    </p:spTree>
    <p:extLst>
      <p:ext uri="{BB962C8B-B14F-4D97-AF65-F5344CB8AC3E}">
        <p14:creationId xmlns:p14="http://schemas.microsoft.com/office/powerpoint/2010/main" val="658469924"/>
      </p:ext>
    </p:extLst>
  </p:cSld>
  <p:clrMapOvr>
    <a:masterClrMapping/>
  </p:clrMapOvr>
  <mc:AlternateContent xmlns:mc="http://schemas.openxmlformats.org/markup-compatibility/2006" xmlns:p14="http://schemas.microsoft.com/office/powerpoint/2010/main">
    <mc:Choice Requires="p14">
      <p:transition spd="slow" p14:dur="4250">
        <p14:shred/>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51520" y="404664"/>
            <a:ext cx="8568952" cy="6192688"/>
          </a:xfrm>
        </p:spPr>
        <p:txBody>
          <a:bodyPr>
            <a:noAutofit/>
          </a:bodyPr>
          <a:lstStyle/>
          <a:p>
            <a:pPr marL="0" indent="0" algn="r" rtl="1">
              <a:buNone/>
            </a:pPr>
            <a:r>
              <a:rPr lang="ar-IQ" sz="2000" dirty="0" smtClean="0"/>
              <a:t>2</a:t>
            </a:r>
            <a:r>
              <a:rPr lang="ar-IQ" sz="2000" dirty="0"/>
              <a:t>.	وحدة التعلم :يفترض الترابطي أن وحدة التعلم هي كائن يواجه موقفا يمكن تحديده وقاسه والتنبؤ به .</a:t>
            </a:r>
          </a:p>
          <a:p>
            <a:pPr marL="0" indent="0" algn="r" rtl="1">
              <a:buNone/>
            </a:pPr>
            <a:r>
              <a:rPr lang="ar-IQ" sz="2000" dirty="0"/>
              <a:t>بينما يتمسك المجالي بأن وحدة التعلم هي كائن يواجه موقفا نجم عن حاجاته ورتب الأشياء وميزها فيه لنفسه ، إن الكائن الحي في الأولى اَلة ميكانيكية ،بينما هو في الثانية يتفاعل ديناميكيا مع البيئة لتحقيق حالة من التوازن .</a:t>
            </a:r>
          </a:p>
          <a:p>
            <a:pPr marL="0" indent="0" algn="r" rtl="1">
              <a:buNone/>
            </a:pPr>
            <a:r>
              <a:rPr lang="ar-IQ" sz="2000" dirty="0"/>
              <a:t>3.	مركز المجال :يؤكد الترابطي أن مركز المجال واقع خارج الكائن ،أما المجالي فيرى أن كل متعلم هو مركز مجاله بصرف النظر عن الأشخاص الخارجيين أو الأشياء التي يدركها فيه ،وكل متعلم يدرك المجال ظروف المجال إدراكا مغايرا للأخر وكل منهم يتصرف طبقا لمدركاته.</a:t>
            </a:r>
          </a:p>
          <a:p>
            <a:pPr marL="0" indent="0" algn="r" rtl="1">
              <a:buNone/>
            </a:pPr>
            <a:r>
              <a:rPr lang="ar-IQ" sz="2000" dirty="0"/>
              <a:t>4.	قابلية المجال للتعديل :يعتقد الترابطي أن عوامل المجال أبدية لا تتغير أما المجالي فيرى أن العوامل في المجال قابلة للتعديل إن هذا التغيير أو التعديل ضروري ،إذا قدُر للكائن أن يؤدي وظيفته ،إن الترابطي يعتقد أن السلوك الإنساني اَلي بينما يعتقد المجالي أن السلوك يسير وفق نمط النمو للكائنات الحية.</a:t>
            </a:r>
          </a:p>
          <a:p>
            <a:pPr marL="0" indent="0" algn="r" rtl="1">
              <a:buNone/>
            </a:pPr>
            <a:r>
              <a:rPr lang="ar-IQ" sz="2000" dirty="0"/>
              <a:t>5.	مسببات التغيرات في السلوك الأفراد :يعتقد الترابطي أن التغير في السلوك أو تحسينه يتسبب عن زيادة المعلومات التي يحصلها المتعلم عن طريق شخص أكثر معرفة وعلما مع وجود المثيرات والبواعث .</a:t>
            </a:r>
          </a:p>
          <a:p>
            <a:pPr marL="0" indent="0" algn="r" rtl="1">
              <a:buNone/>
            </a:pPr>
            <a:endParaRPr lang="ar-IQ" sz="2000" dirty="0">
              <a:solidFill>
                <a:schemeClr val="tx1"/>
              </a:solidFill>
            </a:endParaRPr>
          </a:p>
        </p:txBody>
      </p:sp>
    </p:spTree>
    <p:extLst>
      <p:ext uri="{BB962C8B-B14F-4D97-AF65-F5344CB8AC3E}">
        <p14:creationId xmlns:p14="http://schemas.microsoft.com/office/powerpoint/2010/main" val="2385140691"/>
      </p:ext>
    </p:extLst>
  </p:cSld>
  <p:clrMapOvr>
    <a:masterClrMapping/>
  </p:clrMapOvr>
  <mc:AlternateContent xmlns:mc="http://schemas.openxmlformats.org/markup-compatibility/2006" xmlns:p14="http://schemas.microsoft.com/office/powerpoint/2010/main">
    <mc:Choice Requires="p14">
      <p:transition spd="slow" p14:dur="4250">
        <p14:shred/>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51520" y="260648"/>
            <a:ext cx="8568952" cy="6192688"/>
          </a:xfrm>
        </p:spPr>
        <p:txBody>
          <a:bodyPr>
            <a:noAutofit/>
          </a:bodyPr>
          <a:lstStyle/>
          <a:p>
            <a:pPr marL="0" indent="0" algn="r" rtl="1">
              <a:buNone/>
            </a:pPr>
            <a:endParaRPr lang="en-US" sz="2800" dirty="0" smtClean="0"/>
          </a:p>
          <a:p>
            <a:pPr marL="0" indent="0" algn="r" rtl="1">
              <a:buNone/>
            </a:pPr>
            <a:r>
              <a:rPr lang="ar-IQ" sz="2800" dirty="0" smtClean="0"/>
              <a:t>أما </a:t>
            </a:r>
            <a:r>
              <a:rPr lang="ar-IQ" sz="2800" dirty="0"/>
              <a:t>المجالي فيعتقد أن التحسن في السلوك يكون نتيجة خلق معان جديدة لم تكن موجودة من قبل في المجال.</a:t>
            </a:r>
          </a:p>
          <a:p>
            <a:pPr marL="514350" indent="-514350" algn="r" rtl="1">
              <a:buAutoNum type="arabicPeriod" startAt="6"/>
            </a:pPr>
            <a:r>
              <a:rPr lang="ar-IQ" sz="2800" dirty="0" smtClean="0"/>
              <a:t>الأجزاء </a:t>
            </a:r>
            <a:r>
              <a:rPr lang="ar-IQ" sz="2800" dirty="0"/>
              <a:t>: يعتقد الترابطي أن الأجزاء لها معنى وهي منفصلة ويعتقد المجالي أن الأجزاء لها معنى فقط لعلاقاتها بالكليات </a:t>
            </a:r>
            <a:r>
              <a:rPr lang="ar-IQ" sz="2800" dirty="0" smtClean="0"/>
              <a:t>.</a:t>
            </a:r>
            <a:endParaRPr lang="en-US" sz="2800" dirty="0" smtClean="0"/>
          </a:p>
          <a:p>
            <a:pPr marL="0" indent="0" algn="r" rtl="1">
              <a:buNone/>
            </a:pPr>
            <a:endParaRPr lang="ar-IQ" sz="2800" dirty="0"/>
          </a:p>
          <a:p>
            <a:pPr marL="0" indent="0" algn="r" rtl="1">
              <a:buNone/>
            </a:pPr>
            <a:r>
              <a:rPr lang="ar-IQ" sz="2800" dirty="0"/>
              <a:t>7.	الخبرات الماضية: يعطي الترابطي أهمية كبرى للخبرات الماضية وأثرها في الحاضر بينما المجالي يعطي أهمية كبرى للحاضر ،إلا أنه </a:t>
            </a:r>
            <a:r>
              <a:rPr lang="ar-IQ" sz="2800" dirty="0" err="1"/>
              <a:t>لاينكر</a:t>
            </a:r>
            <a:r>
              <a:rPr lang="ar-IQ" sz="2800" dirty="0"/>
              <a:t> الخبرات الماضية ولكنه يعتقد أنها </a:t>
            </a:r>
            <a:r>
              <a:rPr lang="ar-IQ" sz="2800" dirty="0" err="1"/>
              <a:t>لاتمكن</a:t>
            </a:r>
            <a:r>
              <a:rPr lang="ar-IQ" sz="2800" dirty="0"/>
              <a:t> المتعلم من حل المشكلة </a:t>
            </a:r>
          </a:p>
          <a:p>
            <a:pPr marL="0" indent="0" algn="r" rtl="1">
              <a:buNone/>
            </a:pPr>
            <a:endParaRPr lang="ar-IQ" sz="2800" dirty="0">
              <a:solidFill>
                <a:schemeClr val="tx1"/>
              </a:solidFill>
            </a:endParaRPr>
          </a:p>
        </p:txBody>
      </p:sp>
    </p:spTree>
    <p:extLst>
      <p:ext uri="{BB962C8B-B14F-4D97-AF65-F5344CB8AC3E}">
        <p14:creationId xmlns:p14="http://schemas.microsoft.com/office/powerpoint/2010/main" val="3207711125"/>
      </p:ext>
    </p:extLst>
  </p:cSld>
  <p:clrMapOvr>
    <a:masterClrMapping/>
  </p:clrMapOvr>
  <mc:AlternateContent xmlns:mc="http://schemas.openxmlformats.org/markup-compatibility/2006" xmlns:p14="http://schemas.microsoft.com/office/powerpoint/2010/main">
    <mc:Choice Requires="p14">
      <p:transition spd="slow" p14:dur="4250">
        <p14:shred/>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51520" y="260648"/>
            <a:ext cx="8568952" cy="6192688"/>
          </a:xfrm>
        </p:spPr>
        <p:txBody>
          <a:bodyPr>
            <a:noAutofit/>
          </a:bodyPr>
          <a:lstStyle/>
          <a:p>
            <a:pPr marL="0" indent="0" algn="r" rtl="1">
              <a:buNone/>
            </a:pPr>
            <a:r>
              <a:rPr lang="ar-IQ" sz="2400" dirty="0"/>
              <a:t>التطبيقات التربوية لنظرية ليفين</a:t>
            </a:r>
          </a:p>
          <a:p>
            <a:pPr marL="0" indent="0" algn="r" rtl="1">
              <a:buNone/>
            </a:pPr>
            <a:r>
              <a:rPr lang="ar-IQ" sz="2400" dirty="0"/>
              <a:t>يؤكد ليفين على التدريب والتمرين القائم على الطريقة العلمية البعيدة كل البعد عن الطريقة العشوائية وعن طريقة المحاولة والخطأ التي </a:t>
            </a:r>
            <a:r>
              <a:rPr lang="ar-IQ" sz="2400" dirty="0" err="1"/>
              <a:t>لاتتبع</a:t>
            </a:r>
            <a:r>
              <a:rPr lang="ar-IQ" sz="2400" dirty="0"/>
              <a:t> خطة معينة على أن التعليم المجالي يحدث بالنسبة لكل مظهر من المظاهر السلوكية المختلفة كما يقسمها ليفين وهي :</a:t>
            </a:r>
          </a:p>
          <a:p>
            <a:pPr marL="0" indent="0" algn="r" rtl="1">
              <a:buNone/>
            </a:pPr>
            <a:r>
              <a:rPr lang="ar-IQ" sz="2400" dirty="0"/>
              <a:t>*التعليم كتغير في التنظيم المعرفي :اكتساب المعارف والمعلومات ويشمل:</a:t>
            </a:r>
          </a:p>
          <a:p>
            <a:pPr marL="0" indent="0" algn="r" rtl="1">
              <a:buNone/>
            </a:pPr>
            <a:r>
              <a:rPr lang="ar-IQ" sz="2400" dirty="0"/>
              <a:t>1.	مبدأ التمايز يسير التعليم من الكليات المبهمة الى الوحدات المميزة أي من العام المبهم الى الخاص المفصل .</a:t>
            </a:r>
          </a:p>
          <a:p>
            <a:pPr marL="0" indent="0" algn="r" rtl="1">
              <a:buNone/>
            </a:pPr>
            <a:r>
              <a:rPr lang="ar-IQ" sz="2400" dirty="0"/>
              <a:t>2.	مبدأ التكامل ويشمل ادراك العلاقات بين عناصر المواقف المختلفة ويتم ذلك عن طريق فرض الفروض المختلفة وتحقيقها حتى يصل الفرد الى الحل المطلوب ز</a:t>
            </a:r>
          </a:p>
          <a:p>
            <a:pPr marL="0" indent="0" algn="r" rtl="1">
              <a:buNone/>
            </a:pPr>
            <a:r>
              <a:rPr lang="ar-IQ" sz="2400" dirty="0"/>
              <a:t>3.	مبدأ تنظيم المجال الادراكي يذكر ليفين ان قوانين تنظيم المجال الادراكي هي المسؤولة عن عملية التغير في التنظيم المعرفي .</a:t>
            </a:r>
          </a:p>
          <a:p>
            <a:pPr marL="0" indent="0" algn="r" rtl="1">
              <a:buNone/>
            </a:pPr>
            <a:r>
              <a:rPr lang="ar-IQ" sz="2400" dirty="0"/>
              <a:t>4.	مبدأ الدافعية تلعب حاجات الفرد وقيمه وأماله وطموحه دوراً هاماً في حل المشكلات التي تجابهه فالقوى النفسية الناتجة عن وجود معينة عند الفرد تغير من التنظيم المعرفي لدى الفرد بما يناسب اتجاهه في ذلك .</a:t>
            </a:r>
          </a:p>
          <a:p>
            <a:pPr marL="0" indent="0" algn="r" rtl="1">
              <a:buNone/>
            </a:pPr>
            <a:endParaRPr lang="ar-IQ" sz="2400" dirty="0">
              <a:solidFill>
                <a:schemeClr val="tx1"/>
              </a:solidFill>
            </a:endParaRPr>
          </a:p>
        </p:txBody>
      </p:sp>
    </p:spTree>
    <p:extLst>
      <p:ext uri="{BB962C8B-B14F-4D97-AF65-F5344CB8AC3E}">
        <p14:creationId xmlns:p14="http://schemas.microsoft.com/office/powerpoint/2010/main" val="1559762928"/>
      </p:ext>
    </p:extLst>
  </p:cSld>
  <p:clrMapOvr>
    <a:masterClrMapping/>
  </p:clrMapOvr>
  <mc:AlternateContent xmlns:mc="http://schemas.openxmlformats.org/markup-compatibility/2006" xmlns:p14="http://schemas.microsoft.com/office/powerpoint/2010/main">
    <mc:Choice Requires="p14">
      <p:transition spd="slow" p14:dur="4250">
        <p14:shred/>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51520" y="260648"/>
            <a:ext cx="8568952" cy="6192688"/>
          </a:xfrm>
        </p:spPr>
        <p:txBody>
          <a:bodyPr>
            <a:noAutofit/>
          </a:bodyPr>
          <a:lstStyle/>
          <a:p>
            <a:pPr marL="0" indent="0" algn="r" rtl="1">
              <a:buNone/>
            </a:pPr>
            <a:r>
              <a:rPr lang="ar-IQ" sz="2000" dirty="0"/>
              <a:t>تقويم نظرية المجال</a:t>
            </a:r>
          </a:p>
          <a:p>
            <a:pPr marL="0" indent="0" algn="r" rtl="1">
              <a:buNone/>
            </a:pPr>
            <a:r>
              <a:rPr lang="ar-IQ" sz="2000" dirty="0" smtClean="0"/>
              <a:t>1</a:t>
            </a:r>
            <a:r>
              <a:rPr lang="ar-IQ" sz="2000" dirty="0"/>
              <a:t>.	 التعلم يشترك فيه الفرد اشتراكاً فيقوم بعمليات التنظيم والادراك والفهم والتجريد   واختيار القواعد التي تساعد على تحقيق الحلول المطلوبة.</a:t>
            </a:r>
          </a:p>
          <a:p>
            <a:pPr marL="0" indent="0" algn="r" rtl="1">
              <a:buNone/>
            </a:pPr>
            <a:r>
              <a:rPr lang="ar-IQ" sz="2000" dirty="0"/>
              <a:t>2.	وهم يختلفون بذلك عن السلوكيين الذين يفسرون عملية التعلم تفسيراً الياً أي أنه عادة تتكون من ارتباط مثير بالاستجابة تحت ظروف معينة او شروط معينة.</a:t>
            </a:r>
          </a:p>
          <a:p>
            <a:pPr marL="457200" indent="-457200" algn="r" rtl="1">
              <a:buAutoNum type="arabicPeriod" startAt="3"/>
            </a:pPr>
            <a:r>
              <a:rPr lang="ar-IQ" sz="2000" dirty="0" smtClean="0"/>
              <a:t>عالجت </a:t>
            </a:r>
            <a:r>
              <a:rPr lang="ar-IQ" sz="2000" dirty="0"/>
              <a:t>نظرية المجال علاقة الدوافع والحوافز بعملية التعلم معالجة ديناميكية اقرب الى المعالجة النفسية الصالحة لتفسير العوامل المعقدة</a:t>
            </a:r>
            <a:r>
              <a:rPr lang="ar-IQ" sz="2000" dirty="0" smtClean="0"/>
              <a:t>.</a:t>
            </a:r>
            <a:endParaRPr lang="en-US" sz="2000" dirty="0" smtClean="0"/>
          </a:p>
          <a:p>
            <a:pPr marL="0" indent="0" algn="r" rtl="1">
              <a:buNone/>
            </a:pPr>
            <a:endParaRPr lang="ar-IQ" sz="2000" dirty="0"/>
          </a:p>
          <a:p>
            <a:pPr marL="0" indent="0" algn="r" rtl="1">
              <a:buNone/>
            </a:pPr>
            <a:r>
              <a:rPr lang="ar-IQ" sz="2000" dirty="0"/>
              <a:t>4.	 نظرية المجال تساعدنا في المدرسة فتهتم بتحليل الموقف التعليمي ومجال التلميذ الحيوي بقدر الامكان حتى نستطيع ان نعرف العوامل التي تشجع التلميذ على التحصيل وتلك التي تعرقله.</a:t>
            </a:r>
          </a:p>
          <a:p>
            <a:pPr marL="0" indent="0" algn="r" rtl="1">
              <a:buNone/>
            </a:pPr>
            <a:r>
              <a:rPr lang="ar-IQ" sz="2000" dirty="0"/>
              <a:t>ولقد عالج ليفين وتلاميذه مشكلات هامة في المجال التعليم وأن نظرية المجال التي تنتمي الى ليفين ليست نظرية خاصة بالتعلم فحسب أو بعلم النفس وحده وإنما هي نظرية عامة ترتبط بأكثر من فرع من فروع العلم والفلسفة وعلوم الاجتماع وغيرها وترتبط هذه العلوم كلها بحقائق الكون ونظامه العام ففي علم الطبيعة يعني المجال المغناطيسي مثلاً وجود منطقة تخضع لنظام من القوى المغناطيسية </a:t>
            </a:r>
            <a:r>
              <a:rPr lang="ar-IQ" sz="2000" dirty="0" err="1"/>
              <a:t>ولايمكن</a:t>
            </a:r>
            <a:r>
              <a:rPr lang="ar-IQ" sz="2000" dirty="0"/>
              <a:t> تحديد مسار وتأثير اي مادة مغناطيسية موجودة فيه الا على ضوء التعرف على خصائص هذا المجال الذي تعمل ضمن إطاره.</a:t>
            </a:r>
          </a:p>
          <a:p>
            <a:pPr marL="0" indent="0" algn="r" rtl="1">
              <a:buNone/>
            </a:pPr>
            <a:endParaRPr lang="ar-IQ" sz="2000" dirty="0">
              <a:solidFill>
                <a:schemeClr val="tx1"/>
              </a:solidFill>
            </a:endParaRPr>
          </a:p>
        </p:txBody>
      </p:sp>
    </p:spTree>
    <p:extLst>
      <p:ext uri="{BB962C8B-B14F-4D97-AF65-F5344CB8AC3E}">
        <p14:creationId xmlns:p14="http://schemas.microsoft.com/office/powerpoint/2010/main" val="2493066900"/>
      </p:ext>
    </p:extLst>
  </p:cSld>
  <p:clrMapOvr>
    <a:masterClrMapping/>
  </p:clrMapOvr>
  <mc:AlternateContent xmlns:mc="http://schemas.openxmlformats.org/markup-compatibility/2006" xmlns:p14="http://schemas.microsoft.com/office/powerpoint/2010/main">
    <mc:Choice Requires="p14">
      <p:transition spd="slow" p14:dur="4250">
        <p14:shred/>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51520" y="260648"/>
            <a:ext cx="8568952" cy="6192688"/>
          </a:xfrm>
        </p:spPr>
        <p:txBody>
          <a:bodyPr>
            <a:noAutofit/>
          </a:bodyPr>
          <a:lstStyle/>
          <a:p>
            <a:pPr marL="0" indent="0" algn="r" rtl="1">
              <a:buNone/>
            </a:pPr>
            <a:r>
              <a:rPr lang="ar-IQ" sz="2800" dirty="0"/>
              <a:t>وقد ترتب على استخدام فكرة المجال في علم النفس الاهتمام بدراسة الفرد على أساس انه محصلة عدد كبير من العوامل والقوى يرجع بعضها الى تكوين الفرد الفسيولوجي والعصبي ويرجع البعض الاخر الى الظروف والمؤثرات المختلفة المحيطة به والضغوط التي يتعرض لها.</a:t>
            </a:r>
          </a:p>
          <a:p>
            <a:pPr marL="0" indent="0" algn="r" rtl="1">
              <a:buNone/>
            </a:pPr>
            <a:r>
              <a:rPr lang="ar-IQ" sz="2800" dirty="0"/>
              <a:t>فالمواقف التي يتعرض لها الفرد في حياته تشمل انواعاً من الاحتكاكات والاختلافات والقيود وأنواع الصراع هذه التي تنشأ في نفسه ليست اشياء جامدة وانما هي قوى تتصارع وتتفاعل وتنشأ عنها رغبات وانفعالات تؤثر في سلوك الفرد وتتداخل في تحديد معالم هذا السلوك وليست معنى اهتمام ليفين بالقوى غير الظاهرة ودوافع السلوك أن منهجيه غير موضوعي بل على العكس يهتم ليفين بالمعالجة النفسية ويرى ليفين ان المعالجة الموضوعية الصحيحة هي التي تتمثل في الموقف كما يراها الفرد نفسه بإبعادها المختلفة والقوى العديدة المؤثرة فيها.</a:t>
            </a:r>
          </a:p>
          <a:p>
            <a:pPr marL="0" indent="0" algn="r" rtl="1">
              <a:buNone/>
            </a:pPr>
            <a:endParaRPr lang="ar-IQ" sz="2800" dirty="0">
              <a:solidFill>
                <a:schemeClr val="tx1"/>
              </a:solidFill>
            </a:endParaRPr>
          </a:p>
        </p:txBody>
      </p:sp>
    </p:spTree>
    <p:extLst>
      <p:ext uri="{BB962C8B-B14F-4D97-AF65-F5344CB8AC3E}">
        <p14:creationId xmlns:p14="http://schemas.microsoft.com/office/powerpoint/2010/main" val="384276455"/>
      </p:ext>
    </p:extLst>
  </p:cSld>
  <p:clrMapOvr>
    <a:masterClrMapping/>
  </p:clrMapOvr>
  <mc:AlternateContent xmlns:mc="http://schemas.openxmlformats.org/markup-compatibility/2006" xmlns:p14="http://schemas.microsoft.com/office/powerpoint/2010/main">
    <mc:Choice Requires="p14">
      <p:transition spd="slow" p14:dur="4250">
        <p14:shred/>
      </p:transition>
    </mc:Choice>
    <mc:Fallback xmlns="">
      <p:transition spd="slow">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انقلاب">
  <a:themeElements>
    <a:clrScheme name="انقلاب">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انقلاب">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انقلاب">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123</TotalTime>
  <Words>467</Words>
  <Application>Microsoft Office PowerPoint</Application>
  <PresentationFormat>عرض على الشاشة (3:4)‏</PresentationFormat>
  <Paragraphs>50</Paragraphs>
  <Slides>10</Slides>
  <Notes>0</Notes>
  <HiddenSlides>0</HiddenSlides>
  <MMClips>0</MMClips>
  <ScaleCrop>false</ScaleCrop>
  <HeadingPairs>
    <vt:vector size="4" baseType="variant">
      <vt:variant>
        <vt:lpstr>نسق</vt:lpstr>
      </vt:variant>
      <vt:variant>
        <vt:i4>1</vt:i4>
      </vt:variant>
      <vt:variant>
        <vt:lpstr>عناوين الشرائح</vt:lpstr>
      </vt:variant>
      <vt:variant>
        <vt:i4>10</vt:i4>
      </vt:variant>
    </vt:vector>
  </HeadingPairs>
  <TitlesOfParts>
    <vt:vector size="11" baseType="lpstr">
      <vt:lpstr>انقلاب</vt:lpstr>
      <vt:lpstr>نظرية كورت ليفين</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تقرير مادة الارشاد الاكاديمي لمحة تاريخة عن نشأة الارشاد النفسي معنى مفهــــــوم الارشـــاد الـــــنفسي مبررات الحاجة الـــى الارشاد النفسي اهـــــــداف العمـــــلية الارشــــــادية المستفــــــيدون مـــن عمـــلية الارشاد</dc:title>
  <dc:creator>دل</dc:creator>
  <cp:lastModifiedBy>jabar</cp:lastModifiedBy>
  <cp:revision>33</cp:revision>
  <dcterms:created xsi:type="dcterms:W3CDTF">2018-09-24T14:37:09Z</dcterms:created>
  <dcterms:modified xsi:type="dcterms:W3CDTF">2019-11-16T07:55:59Z</dcterms:modified>
</cp:coreProperties>
</file>